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2" r:id="rId6"/>
    <p:sldId id="260" r:id="rId7"/>
    <p:sldId id="261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D71BC-A2C4-4019-896D-DF8BE8FC0457}" type="datetimeFigureOut">
              <a:rPr lang="en-US" smtClean="0"/>
              <a:t>8/23/2014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D2D392-B4F9-4A7E-87EA-0BC6B755D73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D71BC-A2C4-4019-896D-DF8BE8FC0457}" type="datetimeFigureOut">
              <a:rPr lang="en-US" smtClean="0"/>
              <a:t>8/23/2014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D2D392-B4F9-4A7E-87EA-0BC6B755D73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D71BC-A2C4-4019-896D-DF8BE8FC0457}" type="datetimeFigureOut">
              <a:rPr lang="en-US" smtClean="0"/>
              <a:t>8/23/2014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D2D392-B4F9-4A7E-87EA-0BC6B755D73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D71BC-A2C4-4019-896D-DF8BE8FC0457}" type="datetimeFigureOut">
              <a:rPr lang="en-US" smtClean="0"/>
              <a:t>8/23/2014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D2D392-B4F9-4A7E-87EA-0BC6B755D73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D71BC-A2C4-4019-896D-DF8BE8FC0457}" type="datetimeFigureOut">
              <a:rPr lang="en-US" smtClean="0"/>
              <a:t>8/23/2014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D2D392-B4F9-4A7E-87EA-0BC6B755D73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D71BC-A2C4-4019-896D-DF8BE8FC0457}" type="datetimeFigureOut">
              <a:rPr lang="en-US" smtClean="0"/>
              <a:t>8/23/2014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D2D392-B4F9-4A7E-87EA-0BC6B755D73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D71BC-A2C4-4019-896D-DF8BE8FC0457}" type="datetimeFigureOut">
              <a:rPr lang="en-US" smtClean="0"/>
              <a:t>8/23/2014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D2D392-B4F9-4A7E-87EA-0BC6B755D73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D71BC-A2C4-4019-896D-DF8BE8FC0457}" type="datetimeFigureOut">
              <a:rPr lang="en-US" smtClean="0"/>
              <a:t>8/23/2014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D2D392-B4F9-4A7E-87EA-0BC6B755D73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D71BC-A2C4-4019-896D-DF8BE8FC0457}" type="datetimeFigureOut">
              <a:rPr lang="en-US" smtClean="0"/>
              <a:t>8/23/2014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D2D392-B4F9-4A7E-87EA-0BC6B755D73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D71BC-A2C4-4019-896D-DF8BE8FC0457}" type="datetimeFigureOut">
              <a:rPr lang="en-US" smtClean="0"/>
              <a:t>8/23/2014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D2D392-B4F9-4A7E-87EA-0BC6B755D73E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D71BC-A2C4-4019-896D-DF8BE8FC0457}" type="datetimeFigureOut">
              <a:rPr lang="en-US" smtClean="0"/>
              <a:t>8/23/2014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1D2D392-B4F9-4A7E-87EA-0BC6B755D73E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C1D2D392-B4F9-4A7E-87EA-0BC6B755D73E}" type="slidenum">
              <a:rPr lang="en-US" smtClean="0"/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C90D71BC-A2C4-4019-896D-DF8BE8FC0457}" type="datetimeFigureOut">
              <a:rPr lang="en-US" smtClean="0"/>
              <a:t>8/23/2014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1"/>
            <a:ext cx="7543800" cy="1219199"/>
          </a:xfrm>
        </p:spPr>
        <p:txBody>
          <a:bodyPr/>
          <a:lstStyle/>
          <a:p>
            <a:r>
              <a:rPr lang="en-US" sz="3000" dirty="0" smtClean="0"/>
              <a:t>ADR IN CIVIL RIGHTS VIOLATIONS</a:t>
            </a:r>
            <a:endParaRPr lang="en-US" sz="3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err="1" smtClean="0"/>
              <a:t>Alexandru</a:t>
            </a:r>
            <a:r>
              <a:rPr lang="en-US" dirty="0" smtClean="0"/>
              <a:t> </a:t>
            </a:r>
            <a:r>
              <a:rPr lang="en-US" dirty="0" err="1" smtClean="0"/>
              <a:t>Balas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86331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Civil Rights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7772400" cy="5029200"/>
          </a:xfrm>
        </p:spPr>
        <p:txBody>
          <a:bodyPr>
            <a:noAutofit/>
          </a:bodyPr>
          <a:lstStyle/>
          <a:p>
            <a:r>
              <a:rPr lang="en-US" sz="2400" dirty="0" smtClean="0"/>
              <a:t>Discrimination </a:t>
            </a:r>
            <a:r>
              <a:rPr lang="en-US" sz="2400" dirty="0"/>
              <a:t>based </a:t>
            </a:r>
            <a:r>
              <a:rPr lang="en-US" sz="2400" dirty="0" smtClean="0"/>
              <a:t>on:</a:t>
            </a:r>
          </a:p>
          <a:p>
            <a:pPr lvl="1"/>
            <a:r>
              <a:rPr lang="en-US" sz="2200" dirty="0" smtClean="0"/>
              <a:t>gender</a:t>
            </a:r>
          </a:p>
          <a:p>
            <a:pPr lvl="1"/>
            <a:r>
              <a:rPr lang="en-US" sz="2200" dirty="0" smtClean="0"/>
              <a:t>religion </a:t>
            </a:r>
          </a:p>
          <a:p>
            <a:pPr lvl="1"/>
            <a:r>
              <a:rPr lang="en-US" sz="2200" dirty="0" smtClean="0"/>
              <a:t>race </a:t>
            </a:r>
          </a:p>
          <a:p>
            <a:pPr lvl="1"/>
            <a:r>
              <a:rPr lang="en-US" sz="2200" dirty="0" smtClean="0"/>
              <a:t>nationality </a:t>
            </a:r>
            <a:endParaRPr lang="en-US" sz="2200" dirty="0"/>
          </a:p>
          <a:p>
            <a:pPr lvl="1"/>
            <a:r>
              <a:rPr lang="en-US" sz="2200" dirty="0" smtClean="0"/>
              <a:t>age </a:t>
            </a:r>
          </a:p>
          <a:p>
            <a:pPr lvl="1"/>
            <a:r>
              <a:rPr lang="en-US" sz="2200" dirty="0" smtClean="0"/>
              <a:t>sexual </a:t>
            </a:r>
            <a:r>
              <a:rPr lang="en-US" sz="2200" dirty="0"/>
              <a:t>orientation </a:t>
            </a:r>
          </a:p>
          <a:p>
            <a:endParaRPr lang="en-US" sz="2400" dirty="0" smtClean="0"/>
          </a:p>
          <a:p>
            <a:r>
              <a:rPr lang="en-US" sz="2400" dirty="0" smtClean="0"/>
              <a:t>Indigenous rights </a:t>
            </a:r>
          </a:p>
          <a:p>
            <a:pPr lvl="1"/>
            <a:r>
              <a:rPr lang="en-US" sz="2200" dirty="0" smtClean="0"/>
              <a:t>Cultural rights </a:t>
            </a:r>
          </a:p>
          <a:p>
            <a:pPr lvl="1"/>
            <a:r>
              <a:rPr lang="en-US" sz="2200" dirty="0" smtClean="0"/>
              <a:t>Political rights for indigenous communities</a:t>
            </a: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11646715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National Human Rights Institutions (NHRIs)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7924800" cy="5105400"/>
          </a:xfrm>
        </p:spPr>
        <p:txBody>
          <a:bodyPr>
            <a:normAutofit/>
          </a:bodyPr>
          <a:lstStyle/>
          <a:p>
            <a:r>
              <a:rPr lang="en-US" dirty="0" smtClean="0"/>
              <a:t>Australian Human Rights Commission, NZ Human Rights Commission, Fiji Human Rights Commission, Indonesia’s National Commission on HR and Canadian provincial commissions </a:t>
            </a:r>
            <a:r>
              <a:rPr lang="en-US" dirty="0"/>
              <a:t>(Ontario, </a:t>
            </a:r>
            <a:r>
              <a:rPr lang="en-US" dirty="0" smtClean="0"/>
              <a:t>British Columbia, New </a:t>
            </a:r>
            <a:r>
              <a:rPr lang="en-US" dirty="0"/>
              <a:t>Brunswick, Nova </a:t>
            </a:r>
            <a:r>
              <a:rPr lang="en-US" dirty="0" smtClean="0"/>
              <a:t>Scotia, </a:t>
            </a:r>
            <a:r>
              <a:rPr lang="en-US" dirty="0"/>
              <a:t>and </a:t>
            </a:r>
            <a:r>
              <a:rPr lang="en-US" dirty="0" smtClean="0"/>
              <a:t>Saskatchewan) </a:t>
            </a:r>
          </a:p>
          <a:p>
            <a:r>
              <a:rPr lang="en-US" dirty="0" smtClean="0"/>
              <a:t>Philippines, Malaysia, Sri Lanka, Thailand</a:t>
            </a:r>
          </a:p>
          <a:p>
            <a:endParaRPr lang="en-US" dirty="0"/>
          </a:p>
          <a:p>
            <a:r>
              <a:rPr lang="en-US" dirty="0" smtClean="0"/>
              <a:t>ADR offered could be:</a:t>
            </a:r>
          </a:p>
          <a:p>
            <a:pPr lvl="1"/>
            <a:r>
              <a:rPr lang="en-US" dirty="0" smtClean="0"/>
              <a:t>FACILITATIVE –mediation and facilitated negotiation</a:t>
            </a:r>
          </a:p>
          <a:p>
            <a:pPr lvl="1"/>
            <a:r>
              <a:rPr lang="en-US" dirty="0" smtClean="0"/>
              <a:t>ADVISORY – case appraisal, early neutral evaluation, conciliation</a:t>
            </a:r>
          </a:p>
          <a:p>
            <a:pPr lvl="1"/>
            <a:r>
              <a:rPr lang="en-US" dirty="0" smtClean="0"/>
              <a:t>DETERMINATIVE – investigations of the dispute, hearing of formal 		evidence, arbitration, and expert determination</a:t>
            </a:r>
          </a:p>
          <a:p>
            <a:r>
              <a:rPr lang="en-US" dirty="0" smtClean="0"/>
              <a:t>ADR through NHRIs –complementary to justice </a:t>
            </a:r>
          </a:p>
          <a:p>
            <a:endParaRPr lang="en-US" dirty="0" smtClean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8788615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7620000" cy="1066800"/>
          </a:xfrm>
        </p:spPr>
        <p:txBody>
          <a:bodyPr/>
          <a:lstStyle/>
          <a:p>
            <a:r>
              <a:rPr lang="en-US" dirty="0" smtClean="0"/>
              <a:t>CONCILIATION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7924800" cy="5410200"/>
          </a:xfrm>
        </p:spPr>
        <p:txBody>
          <a:bodyPr>
            <a:normAutofit/>
          </a:bodyPr>
          <a:lstStyle/>
          <a:p>
            <a:r>
              <a:rPr lang="en-US" dirty="0" smtClean="0"/>
              <a:t>OFTEN USED IN AUSTRALIA </a:t>
            </a:r>
          </a:p>
          <a:p>
            <a:r>
              <a:rPr lang="en-US" dirty="0" smtClean="0"/>
              <a:t>HIGH-RATE </a:t>
            </a:r>
            <a:r>
              <a:rPr lang="en-US" dirty="0"/>
              <a:t>OF SUCCESS </a:t>
            </a:r>
            <a:endParaRPr lang="en-US" dirty="0" smtClean="0"/>
          </a:p>
          <a:p>
            <a:endParaRPr lang="en-US" b="1" dirty="0" smtClean="0"/>
          </a:p>
          <a:p>
            <a:r>
              <a:rPr lang="en-US" b="1" dirty="0" smtClean="0"/>
              <a:t>CONCILIATOR’S ROLE</a:t>
            </a:r>
          </a:p>
          <a:p>
            <a:pPr lvl="1"/>
            <a:r>
              <a:rPr lang="en-US" dirty="0" smtClean="0"/>
              <a:t>Ensure a fair process in relation to the content of the dispute</a:t>
            </a:r>
          </a:p>
          <a:p>
            <a:pPr lvl="1"/>
            <a:r>
              <a:rPr lang="en-US" dirty="0" smtClean="0"/>
              <a:t>Provide parties with information about the legislation, their rights, and possible out-of-court resolutions </a:t>
            </a:r>
          </a:p>
          <a:p>
            <a:pPr lvl="1"/>
            <a:r>
              <a:rPr lang="en-US" dirty="0" smtClean="0"/>
              <a:t>In some cases, provide mediation services if required by the parties (face-to-face &amp; telephone shuttle)</a:t>
            </a:r>
          </a:p>
          <a:p>
            <a:pPr lvl="1"/>
            <a:endParaRPr lang="en-US" dirty="0" smtClean="0"/>
          </a:p>
          <a:p>
            <a:pPr lvl="1"/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6070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CONCILIATION PROS &amp; CONS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b="1" dirty="0"/>
              <a:t>CONCILIATION PROS </a:t>
            </a:r>
          </a:p>
          <a:p>
            <a:pPr lvl="1"/>
            <a:r>
              <a:rPr lang="en-US" dirty="0"/>
              <a:t>Efficient and cost effective </a:t>
            </a:r>
          </a:p>
          <a:p>
            <a:pPr lvl="1"/>
            <a:r>
              <a:rPr lang="en-US" dirty="0"/>
              <a:t>Easily accessible for disadvantaged sections of community</a:t>
            </a:r>
          </a:p>
          <a:p>
            <a:pPr lvl="1"/>
            <a:r>
              <a:rPr lang="en-US" dirty="0"/>
              <a:t>Better with emotional and value content of discrimination</a:t>
            </a:r>
          </a:p>
          <a:p>
            <a:pPr lvl="1"/>
            <a:r>
              <a:rPr lang="en-US" dirty="0"/>
              <a:t>Better control of parties on the process and outcome</a:t>
            </a:r>
          </a:p>
          <a:p>
            <a:pPr lvl="1"/>
            <a:r>
              <a:rPr lang="en-US" dirty="0"/>
              <a:t>Better for educative purposes </a:t>
            </a:r>
          </a:p>
          <a:p>
            <a:r>
              <a:rPr lang="en-US" b="1" dirty="0"/>
              <a:t>CONCILIATION CONS </a:t>
            </a:r>
          </a:p>
          <a:p>
            <a:pPr lvl="1"/>
            <a:r>
              <a:rPr lang="en-US" dirty="0"/>
              <a:t>Limits broader social change</a:t>
            </a:r>
          </a:p>
          <a:p>
            <a:pPr lvl="1"/>
            <a:r>
              <a:rPr lang="en-US" dirty="0"/>
              <a:t>Reinforces power imbalances </a:t>
            </a:r>
          </a:p>
          <a:p>
            <a:pPr lvl="1"/>
            <a:r>
              <a:rPr lang="en-US" dirty="0"/>
              <a:t>Complainants are weaker than the HR violators &amp; less informed </a:t>
            </a:r>
          </a:p>
          <a:p>
            <a:pPr lvl="1"/>
            <a:r>
              <a:rPr lang="en-US" dirty="0"/>
              <a:t>Neutrality of the conciliators in question in cases involving the state</a:t>
            </a:r>
          </a:p>
          <a:p>
            <a:pPr marL="114300" indent="0">
              <a:buNone/>
            </a:pPr>
            <a:endParaRPr lang="en-US" dirty="0"/>
          </a:p>
          <a:p>
            <a:r>
              <a:rPr lang="en-US" dirty="0"/>
              <a:t>NOTE: Research shows that there is very limited perceptions of bias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39296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Racial Discrimination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7924800" cy="51054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The identify of the mediator can impede mediation in racial or minority-group discrimination </a:t>
            </a:r>
          </a:p>
          <a:p>
            <a:pPr lvl="1"/>
            <a:r>
              <a:rPr lang="en-US" dirty="0" smtClean="0"/>
              <a:t>Involve mediators with whom the minority people can easily empathize</a:t>
            </a:r>
          </a:p>
          <a:p>
            <a:r>
              <a:rPr lang="en-US" dirty="0" smtClean="0"/>
              <a:t>Minority groups individuals have little trust in a mediator from a majority group</a:t>
            </a:r>
          </a:p>
          <a:p>
            <a:r>
              <a:rPr lang="en-US" dirty="0"/>
              <a:t>Perception of principles proposed by facilitator/mediators such as disinterested third party neutrality, voluntary participation, equal opportunity, traditional notions of justice and fairness, to be </a:t>
            </a:r>
            <a:r>
              <a:rPr lang="en-US" dirty="0" smtClean="0"/>
              <a:t>coercive</a:t>
            </a:r>
          </a:p>
          <a:p>
            <a:r>
              <a:rPr lang="en-US" dirty="0" smtClean="0"/>
              <a:t>Mediation is a Western-style ADR and uses a majority group discourse</a:t>
            </a:r>
          </a:p>
          <a:p>
            <a:pPr lvl="1"/>
            <a:r>
              <a:rPr lang="en-US" dirty="0"/>
              <a:t>e</a:t>
            </a:r>
            <a:r>
              <a:rPr lang="en-US" dirty="0" smtClean="0"/>
              <a:t>.g.: equality does not make sense for minority groups because the context is unequal </a:t>
            </a:r>
          </a:p>
          <a:p>
            <a:r>
              <a:rPr lang="en-US" dirty="0" smtClean="0"/>
              <a:t>Mediation is not perceived to address power imbalances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79866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7620000" cy="914400"/>
          </a:xfrm>
        </p:spPr>
        <p:txBody>
          <a:bodyPr/>
          <a:lstStyle/>
          <a:p>
            <a:r>
              <a:rPr lang="en-US" dirty="0" smtClean="0"/>
              <a:t>Gender-Based Discrimination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077200" cy="5791200"/>
          </a:xfrm>
        </p:spPr>
        <p:txBody>
          <a:bodyPr>
            <a:normAutofit fontScale="92500" lnSpcReduction="20000"/>
          </a:bodyPr>
          <a:lstStyle/>
          <a:p>
            <a:pPr marL="114300" indent="0">
              <a:buNone/>
            </a:pPr>
            <a:r>
              <a:rPr lang="en-US" b="1" dirty="0" smtClean="0"/>
              <a:t>Sexual Harassment </a:t>
            </a:r>
          </a:p>
          <a:p>
            <a:r>
              <a:rPr lang="en-US" dirty="0" smtClean="0"/>
              <a:t>Complainants usually don’t want to bring formal charges</a:t>
            </a:r>
          </a:p>
          <a:p>
            <a:r>
              <a:rPr lang="en-US" dirty="0" smtClean="0"/>
              <a:t>ADR allows for sexual harassment to be dealt with </a:t>
            </a:r>
          </a:p>
          <a:p>
            <a:pPr marL="114300" indent="0">
              <a:buNone/>
            </a:pPr>
            <a:endParaRPr lang="en-US" dirty="0" smtClean="0"/>
          </a:p>
          <a:p>
            <a:pPr marL="114300" indent="0">
              <a:buNone/>
            </a:pPr>
            <a:r>
              <a:rPr lang="en-US" b="1" dirty="0" smtClean="0"/>
              <a:t>Reasons </a:t>
            </a:r>
            <a:r>
              <a:rPr lang="en-US" b="1" dirty="0"/>
              <a:t>why a grievant might prefer mediation</a:t>
            </a:r>
            <a:r>
              <a:rPr lang="en-US" b="1" dirty="0" smtClean="0"/>
              <a:t>:</a:t>
            </a:r>
            <a:endParaRPr lang="en-US" b="1" dirty="0"/>
          </a:p>
          <a:p>
            <a:r>
              <a:rPr lang="en-US" dirty="0" smtClean="0"/>
              <a:t>To </a:t>
            </a:r>
            <a:r>
              <a:rPr lang="en-US" dirty="0"/>
              <a:t>reach faster resolution.</a:t>
            </a:r>
          </a:p>
          <a:p>
            <a:r>
              <a:rPr lang="en-US" dirty="0" smtClean="0"/>
              <a:t>To </a:t>
            </a:r>
            <a:r>
              <a:rPr lang="en-US" dirty="0"/>
              <a:t>preserve confidentiality. </a:t>
            </a:r>
          </a:p>
          <a:p>
            <a:r>
              <a:rPr lang="en-US" dirty="0" smtClean="0"/>
              <a:t>To </a:t>
            </a:r>
            <a:r>
              <a:rPr lang="en-US" dirty="0"/>
              <a:t>avoid the stress of a hearing.</a:t>
            </a:r>
          </a:p>
          <a:p>
            <a:r>
              <a:rPr lang="en-US" dirty="0" smtClean="0"/>
              <a:t>To </a:t>
            </a:r>
            <a:r>
              <a:rPr lang="en-US" dirty="0"/>
              <a:t>focus on education rather than punishment.</a:t>
            </a:r>
          </a:p>
          <a:p>
            <a:r>
              <a:rPr lang="en-US" dirty="0" smtClean="0"/>
              <a:t>To </a:t>
            </a:r>
            <a:r>
              <a:rPr lang="en-US" dirty="0"/>
              <a:t>restore relations.</a:t>
            </a:r>
          </a:p>
          <a:p>
            <a:r>
              <a:rPr lang="en-US" dirty="0" smtClean="0"/>
              <a:t>To </a:t>
            </a:r>
            <a:r>
              <a:rPr lang="en-US" dirty="0"/>
              <a:t>address ambiguity of evidence.</a:t>
            </a:r>
          </a:p>
          <a:p>
            <a:endParaRPr lang="en-US" dirty="0"/>
          </a:p>
          <a:p>
            <a:pPr marL="114300" indent="0">
              <a:buNone/>
            </a:pPr>
            <a:r>
              <a:rPr lang="en-US" b="1" dirty="0" smtClean="0"/>
              <a:t>Reasons why the accused may prefer mediation:  </a:t>
            </a:r>
          </a:p>
          <a:p>
            <a:r>
              <a:rPr lang="en-US" dirty="0" smtClean="0"/>
              <a:t>They </a:t>
            </a:r>
            <a:r>
              <a:rPr lang="en-US" dirty="0"/>
              <a:t>want things to go back to normal. </a:t>
            </a:r>
          </a:p>
          <a:p>
            <a:r>
              <a:rPr lang="en-US" dirty="0" smtClean="0"/>
              <a:t>They </a:t>
            </a:r>
            <a:r>
              <a:rPr lang="en-US" dirty="0"/>
              <a:t>are afraid of punishment. </a:t>
            </a:r>
          </a:p>
          <a:p>
            <a:r>
              <a:rPr lang="en-US" dirty="0" smtClean="0"/>
              <a:t>They </a:t>
            </a:r>
            <a:r>
              <a:rPr lang="en-US" dirty="0"/>
              <a:t>are concerned about their reputation.</a:t>
            </a:r>
          </a:p>
          <a:p>
            <a:r>
              <a:rPr lang="en-US" dirty="0" smtClean="0"/>
              <a:t>They </a:t>
            </a:r>
            <a:r>
              <a:rPr lang="en-US" dirty="0"/>
              <a:t>are concerned about confidentiality.</a:t>
            </a:r>
          </a:p>
          <a:p>
            <a:r>
              <a:rPr lang="en-US" dirty="0" smtClean="0"/>
              <a:t>They </a:t>
            </a:r>
            <a:r>
              <a:rPr lang="en-US" dirty="0"/>
              <a:t>do not want to lose control of the complaint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317628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jacency">
  <a:themeElements>
    <a:clrScheme name="Adjacency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jacency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101</TotalTime>
  <Words>461</Words>
  <Application>Microsoft Office PowerPoint</Application>
  <PresentationFormat>On-screen Show (4:3)</PresentationFormat>
  <Paragraphs>74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Adjacency</vt:lpstr>
      <vt:lpstr>ADR IN CIVIL RIGHTS VIOLATIONS</vt:lpstr>
      <vt:lpstr>Civil Rights </vt:lpstr>
      <vt:lpstr>National Human Rights Institutions (NHRIs)</vt:lpstr>
      <vt:lpstr>CONCILIATION</vt:lpstr>
      <vt:lpstr>CONCILIATION PROS &amp; CONS</vt:lpstr>
      <vt:lpstr>Racial Discrimination</vt:lpstr>
      <vt:lpstr>Gender-Based Discrimination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ADR IN INDIGENOUS RIGHTS AND CIVIL RIGHTS VIOLATIONS</dc:title>
  <dc:creator>Alexandru</dc:creator>
  <cp:lastModifiedBy>Alexandru Balas</cp:lastModifiedBy>
  <cp:revision>11</cp:revision>
  <dcterms:created xsi:type="dcterms:W3CDTF">2011-01-18T03:47:17Z</dcterms:created>
  <dcterms:modified xsi:type="dcterms:W3CDTF">2014-08-23T14:04:56Z</dcterms:modified>
</cp:coreProperties>
</file>