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4" r:id="rId5"/>
    <p:sldId id="262" r:id="rId6"/>
    <p:sldId id="265" r:id="rId7"/>
    <p:sldId id="266" r:id="rId8"/>
    <p:sldId id="267" r:id="rId9"/>
    <p:sldId id="257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22C7110-BEDB-4E44-BB72-7D3FB3DFA5C4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861057-172A-42A3-AAFC-0434532617C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295400"/>
          </a:xfrm>
        </p:spPr>
        <p:txBody>
          <a:bodyPr/>
          <a:lstStyle/>
          <a:p>
            <a:r>
              <a:rPr lang="en-US" dirty="0" err="1" smtClean="0"/>
              <a:t>Alexandru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679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Human Rights and Alternative Dispute Resolution</a:t>
            </a:r>
            <a:br>
              <a:rPr lang="en-US" dirty="0" smtClean="0"/>
            </a:br>
            <a:r>
              <a:rPr lang="en-US" dirty="0" smtClean="0"/>
              <a:t>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65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06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NEUTRALITY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4873752"/>
          </a:xfrm>
        </p:spPr>
        <p:txBody>
          <a:bodyPr/>
          <a:lstStyle/>
          <a:p>
            <a:r>
              <a:rPr lang="en-US" dirty="0" smtClean="0"/>
              <a:t>Neutrality </a:t>
            </a:r>
          </a:p>
          <a:p>
            <a:pPr lvl="1"/>
            <a:r>
              <a:rPr lang="en-US" dirty="0" smtClean="0"/>
              <a:t>Human Rights Activists are not neutral 3</a:t>
            </a:r>
            <a:r>
              <a:rPr lang="en-US" baseline="30000" dirty="0" smtClean="0"/>
              <a:t>rd</a:t>
            </a:r>
            <a:r>
              <a:rPr lang="en-US" dirty="0" smtClean="0"/>
              <a:t> parties- they want specific outcomes to the peace process</a:t>
            </a:r>
          </a:p>
          <a:p>
            <a:pPr lvl="2"/>
            <a:r>
              <a:rPr lang="en-US" dirty="0" smtClean="0"/>
              <a:t>Mediators’ opinion is that HR activists are parties to the conflict with their own interests and agenda</a:t>
            </a:r>
          </a:p>
          <a:p>
            <a:pPr lvl="1"/>
            <a:r>
              <a:rPr lang="en-US" dirty="0" smtClean="0"/>
              <a:t>Mediators try to be neutral 3</a:t>
            </a:r>
            <a:r>
              <a:rPr lang="en-US" baseline="30000" dirty="0" smtClean="0"/>
              <a:t>rd</a:t>
            </a:r>
            <a:r>
              <a:rPr lang="en-US" dirty="0" smtClean="0"/>
              <a:t> parties to be accepted by all conflict parties – focused on the process</a:t>
            </a:r>
          </a:p>
          <a:p>
            <a:pPr lvl="2"/>
            <a:r>
              <a:rPr lang="en-US" dirty="0" smtClean="0"/>
              <a:t>Mediators are focused on short-term goals (ceasefires/negative peace) while Human Rights Activists are focused on long-term goals (comprehensive agreements / justice / positive peace)</a:t>
            </a:r>
          </a:p>
          <a:p>
            <a:pPr marL="594360" lvl="2" indent="0">
              <a:buNone/>
            </a:pPr>
            <a:endParaRPr lang="en-US" dirty="0"/>
          </a:p>
          <a:p>
            <a:pPr lvl="1"/>
            <a:r>
              <a:rPr lang="en-US" dirty="0" smtClean="0"/>
              <a:t>Would it be effective for mediators to be associated with human rights activists?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8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IMPARTIALITY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Impartiality </a:t>
            </a:r>
          </a:p>
          <a:p>
            <a:pPr lvl="1"/>
            <a:r>
              <a:rPr lang="en-US" dirty="0" smtClean="0"/>
              <a:t>Human Rights Activists take sides</a:t>
            </a:r>
            <a:endParaRPr lang="en-US" dirty="0"/>
          </a:p>
          <a:p>
            <a:pPr lvl="1"/>
            <a:r>
              <a:rPr lang="en-US" dirty="0" smtClean="0"/>
              <a:t>HR activists address power imbalances </a:t>
            </a:r>
          </a:p>
          <a:p>
            <a:pPr lvl="1"/>
            <a:r>
              <a:rPr lang="en-US" dirty="0" smtClean="0"/>
              <a:t>Mediators try to be impartial to be accepted by both parties, BUT… </a:t>
            </a:r>
          </a:p>
          <a:p>
            <a:endParaRPr lang="en-US" dirty="0"/>
          </a:p>
          <a:p>
            <a:r>
              <a:rPr lang="en-US" dirty="0"/>
              <a:t>COERCION (Human Rights) </a:t>
            </a:r>
            <a:r>
              <a:rPr lang="en-US" dirty="0" smtClean="0"/>
              <a:t>&amp; PERSUASION </a:t>
            </a:r>
            <a:r>
              <a:rPr lang="en-US" dirty="0"/>
              <a:t>(Mediation</a:t>
            </a:r>
            <a:r>
              <a:rPr lang="en-US" dirty="0" smtClean="0"/>
              <a:t>) – Complementary Roles </a:t>
            </a:r>
            <a:endParaRPr lang="en-US" dirty="0"/>
          </a:p>
          <a:p>
            <a:endParaRPr lang="en-US" dirty="0"/>
          </a:p>
          <a:p>
            <a:r>
              <a:rPr lang="en-US" dirty="0"/>
              <a:t>Timing: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- Coercion to get parties to negotiation table &amp; 2</a:t>
            </a:r>
            <a:r>
              <a:rPr lang="en-US" baseline="30000" dirty="0" smtClean="0"/>
              <a:t>nd</a:t>
            </a:r>
            <a:r>
              <a:rPr lang="en-US" dirty="0" smtClean="0"/>
              <a:t> –Persuasion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8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4873752"/>
          </a:xfrm>
        </p:spPr>
        <p:txBody>
          <a:bodyPr/>
          <a:lstStyle/>
          <a:p>
            <a:r>
              <a:rPr lang="en-US" dirty="0" smtClean="0"/>
              <a:t>Human Rights activists- shaming, negative publicity, judicial condemnation, int’l public opinion</a:t>
            </a:r>
          </a:p>
          <a:p>
            <a:endParaRPr lang="en-US" dirty="0" smtClean="0"/>
          </a:p>
          <a:p>
            <a:r>
              <a:rPr lang="en-US" dirty="0" smtClean="0"/>
              <a:t>HR activists’ criticism of states/armed groups – results in </a:t>
            </a:r>
            <a:r>
              <a:rPr lang="en-US" dirty="0" smtClean="0"/>
              <a:t>(some) loss </a:t>
            </a:r>
            <a:r>
              <a:rPr lang="en-US" dirty="0" smtClean="0"/>
              <a:t>of legitimacy for those entities </a:t>
            </a:r>
          </a:p>
          <a:p>
            <a:endParaRPr lang="en-US" dirty="0" smtClean="0"/>
          </a:p>
          <a:p>
            <a:r>
              <a:rPr lang="en-US" dirty="0" smtClean="0"/>
              <a:t>Mediators – can use HR reports as sticks &amp; HR monitors fact-finding missions as carrots (offering help to address problems, rather than blaming)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858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Conciliatory vs. Aggressive </a:t>
            </a:r>
          </a:p>
          <a:p>
            <a:r>
              <a:rPr lang="en-US" dirty="0" smtClean="0"/>
              <a:t>Persuasion vs. Coercion </a:t>
            </a:r>
          </a:p>
          <a:p>
            <a:r>
              <a:rPr lang="en-US" dirty="0"/>
              <a:t>Peace vs. Justice </a:t>
            </a:r>
            <a:endParaRPr lang="en-US" dirty="0" smtClean="0"/>
          </a:p>
          <a:p>
            <a:r>
              <a:rPr lang="en-US" dirty="0" smtClean="0"/>
              <a:t>Participants to the Negotiation Table</a:t>
            </a:r>
          </a:p>
          <a:p>
            <a:r>
              <a:rPr lang="en-US" dirty="0" smtClean="0"/>
              <a:t>Reconciliation vs. Justice</a:t>
            </a:r>
          </a:p>
          <a:p>
            <a:r>
              <a:rPr lang="en-US" dirty="0" smtClean="0"/>
              <a:t>Mediation’s Core Principles and HR activists’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1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Conciliatory vs. Aggression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/>
          <a:lstStyle/>
          <a:p>
            <a:r>
              <a:rPr lang="en-US" dirty="0" smtClean="0"/>
              <a:t>Human rights activists aggressive blaming makes the job of the mediators much harder </a:t>
            </a:r>
          </a:p>
          <a:p>
            <a:pPr lvl="1"/>
            <a:r>
              <a:rPr lang="en-US" dirty="0" smtClean="0"/>
              <a:t>Blaming and shaming can keep parties away from mediation</a:t>
            </a:r>
          </a:p>
          <a:p>
            <a:endParaRPr lang="en-US" dirty="0" smtClean="0"/>
          </a:p>
          <a:p>
            <a:r>
              <a:rPr lang="en-US" dirty="0" smtClean="0"/>
              <a:t>Mediators’ soft approach allows for the structures of discrimination to continue with HR violations</a:t>
            </a:r>
          </a:p>
          <a:p>
            <a:pPr lvl="1"/>
            <a:r>
              <a:rPr lang="en-US" dirty="0" smtClean="0"/>
              <a:t>The powerful group will maintain the structures that favor it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982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Persuasion vs. Coercion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PERSUASION</a:t>
            </a:r>
          </a:p>
          <a:p>
            <a:pPr lvl="1"/>
            <a:r>
              <a:rPr lang="en-US" dirty="0"/>
              <a:t>Mediation is flexible and negotiable </a:t>
            </a:r>
            <a:endParaRPr lang="en-US" dirty="0" smtClean="0"/>
          </a:p>
          <a:p>
            <a:pPr lvl="1"/>
            <a:r>
              <a:rPr lang="en-US" dirty="0" smtClean="0"/>
              <a:t>Strike deals and compromises with all parties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COERCION </a:t>
            </a:r>
          </a:p>
          <a:p>
            <a:pPr lvl="1"/>
            <a:r>
              <a:rPr lang="en-US" dirty="0" smtClean="0"/>
              <a:t>Human </a:t>
            </a:r>
            <a:r>
              <a:rPr lang="en-US" dirty="0"/>
              <a:t>Rights are inflexible &amp; </a:t>
            </a:r>
            <a:r>
              <a:rPr lang="en-US" dirty="0" smtClean="0"/>
              <a:t>non-negotiable</a:t>
            </a:r>
          </a:p>
          <a:p>
            <a:pPr lvl="1"/>
            <a:r>
              <a:rPr lang="en-US" dirty="0" smtClean="0"/>
              <a:t>Human Rights activists blame, make demands, and use tribunals to ask for punishment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7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Peace vs.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should come first? </a:t>
            </a:r>
          </a:p>
          <a:p>
            <a:endParaRPr lang="en-US" dirty="0"/>
          </a:p>
          <a:p>
            <a:r>
              <a:rPr lang="en-US" dirty="0" smtClean="0"/>
              <a:t>What happens to the perpetrators of HR violations if cessation of hostilities without justice? </a:t>
            </a:r>
          </a:p>
          <a:p>
            <a:endParaRPr lang="en-US" dirty="0"/>
          </a:p>
          <a:p>
            <a:r>
              <a:rPr lang="en-US" dirty="0" smtClean="0"/>
              <a:t>How stable is that peace? </a:t>
            </a:r>
          </a:p>
          <a:p>
            <a:endParaRPr lang="en-US" dirty="0"/>
          </a:p>
          <a:p>
            <a:r>
              <a:rPr lang="en-US" dirty="0" smtClean="0"/>
              <a:t>Do human rights violations decrease when the violence stops?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FOCUS ON CONFLICT VS. FOCUS ON CRIME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04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to the Negotiation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4873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Who participates in the peace process? </a:t>
            </a:r>
          </a:p>
          <a:p>
            <a:endParaRPr lang="en-US" dirty="0"/>
          </a:p>
          <a:p>
            <a:r>
              <a:rPr lang="en-US" dirty="0" smtClean="0"/>
              <a:t>Could peace be achieved without the presence of the HR perpetrators?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would be the long-term consequences of not inviting to negotiations the HR perpetrators? </a:t>
            </a:r>
          </a:p>
          <a:p>
            <a:endParaRPr lang="en-US" dirty="0"/>
          </a:p>
          <a:p>
            <a:r>
              <a:rPr lang="en-US" dirty="0" smtClean="0"/>
              <a:t>Is it sustainable to sacrifice justice for peace, in the short-term? </a:t>
            </a:r>
          </a:p>
          <a:p>
            <a:endParaRPr lang="en-US" dirty="0"/>
          </a:p>
          <a:p>
            <a:r>
              <a:rPr lang="en-US" dirty="0" smtClean="0"/>
              <a:t>Do HR activists complicate the mediation process by bringing in / exacerbating the moral dimension?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6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Reconciliation vs.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</a:t>
            </a:r>
            <a:r>
              <a:rPr lang="en-US" dirty="0" smtClean="0"/>
              <a:t>ftermath of violence, tensions between HR activists asking for justice before int’l and </a:t>
            </a:r>
            <a:r>
              <a:rPr lang="en-US" dirty="0" err="1" smtClean="0"/>
              <a:t>nat’l</a:t>
            </a:r>
            <a:r>
              <a:rPr lang="en-US" dirty="0" smtClean="0"/>
              <a:t> tribunals, and ADR practitioners aiming for reconciliation </a:t>
            </a:r>
          </a:p>
          <a:p>
            <a:r>
              <a:rPr lang="en-US" dirty="0" smtClean="0"/>
              <a:t>Amnesty for past HR violations? </a:t>
            </a:r>
          </a:p>
          <a:p>
            <a:pPr lvl="1"/>
            <a:r>
              <a:rPr lang="en-US" dirty="0" smtClean="0"/>
              <a:t>Short-term amnesties, but brought to justice eventually</a:t>
            </a:r>
          </a:p>
          <a:p>
            <a:pPr lvl="1"/>
            <a:r>
              <a:rPr lang="en-US" dirty="0" smtClean="0"/>
              <a:t>Domestic amnesties, but not international amnesties </a:t>
            </a:r>
          </a:p>
          <a:p>
            <a:pPr lvl="1"/>
            <a:r>
              <a:rPr lang="en-US" dirty="0" smtClean="0"/>
              <a:t>Individual amnesties but not general amnesties </a:t>
            </a:r>
          </a:p>
          <a:p>
            <a:r>
              <a:rPr lang="en-US" dirty="0" smtClean="0"/>
              <a:t>Issue association</a:t>
            </a:r>
          </a:p>
          <a:p>
            <a:pPr lvl="1"/>
            <a:r>
              <a:rPr lang="en-US" dirty="0" smtClean="0"/>
              <a:t>Palestinians ask for human rights and justice </a:t>
            </a:r>
          </a:p>
          <a:p>
            <a:pPr lvl="1"/>
            <a:r>
              <a:rPr lang="en-US" dirty="0" smtClean="0"/>
              <a:t>Israelis ask for peace and reconciliation 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 smtClean="0"/>
              <a:t>Tutsis ask for human rights and justice</a:t>
            </a:r>
          </a:p>
          <a:p>
            <a:pPr lvl="1"/>
            <a:r>
              <a:rPr lang="en-US" dirty="0" smtClean="0"/>
              <a:t>Hutus ask for reconciliation </a:t>
            </a:r>
          </a:p>
        </p:txBody>
      </p:sp>
    </p:spTree>
    <p:extLst>
      <p:ext uri="{BB962C8B-B14F-4D97-AF65-F5344CB8AC3E}">
        <p14:creationId xmlns:p14="http://schemas.microsoft.com/office/powerpoint/2010/main" val="178073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Education vs. Peace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UN Charta asks for education for HR and peace, BUT…</a:t>
            </a:r>
          </a:p>
          <a:p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/>
              <a:t>Rights education can initiate / increase conflict</a:t>
            </a:r>
          </a:p>
          <a:p>
            <a:r>
              <a:rPr lang="en-US" dirty="0" smtClean="0"/>
              <a:t>HRE focused on content; Peace Education focused on process</a:t>
            </a:r>
          </a:p>
          <a:p>
            <a:endParaRPr lang="en-US" dirty="0"/>
          </a:p>
          <a:p>
            <a:r>
              <a:rPr lang="en-US" dirty="0" smtClean="0"/>
              <a:t>SIMILARITIES: Building and maintaining just and peaceful societies.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6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Mediation’s 3 Core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Neutrality – no stake in the specifics of the deal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Impartiality – equal distance to the conflict parties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Leverage – sticks and carrots to influence the conflict parties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91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386</TotalTime>
  <Words>613</Words>
  <Application>Microsoft Office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Human Rights and Alternative Dispute Resolution Challenges</vt:lpstr>
      <vt:lpstr>Challenges</vt:lpstr>
      <vt:lpstr>Conciliatory vs. Aggression</vt:lpstr>
      <vt:lpstr>Persuasion vs. Coercion</vt:lpstr>
      <vt:lpstr>Peace vs. Justice</vt:lpstr>
      <vt:lpstr>Participants to the Negotiation Table</vt:lpstr>
      <vt:lpstr>Reconciliation vs. Justice</vt:lpstr>
      <vt:lpstr>HR Education vs. Peace Education</vt:lpstr>
      <vt:lpstr>Mediation’s 3 Core Principles</vt:lpstr>
      <vt:lpstr>NEUTRALITY</vt:lpstr>
      <vt:lpstr>IMPARTIALITY</vt:lpstr>
      <vt:lpstr>LEVERAGE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 and Alternative Dispute Resolution Challenges</dc:title>
  <dc:creator>Alexandru</dc:creator>
  <cp:lastModifiedBy>Alexandru Balas</cp:lastModifiedBy>
  <cp:revision>10</cp:revision>
  <dcterms:created xsi:type="dcterms:W3CDTF">2011-01-07T19:39:01Z</dcterms:created>
  <dcterms:modified xsi:type="dcterms:W3CDTF">2014-08-07T20:52:50Z</dcterms:modified>
</cp:coreProperties>
</file>