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57" r:id="rId4"/>
    <p:sldId id="258" r:id="rId5"/>
    <p:sldId id="260" r:id="rId6"/>
    <p:sldId id="268" r:id="rId7"/>
    <p:sldId id="269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4A13C6D-FF18-448D-AAA6-FD05E17CCA58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559FD58-9135-45B2-9FA2-6BF588C882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A13C6D-FF18-448D-AAA6-FD05E17CCA58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59FD58-9135-45B2-9FA2-6BF588C882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A13C6D-FF18-448D-AAA6-FD05E17CCA58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59FD58-9135-45B2-9FA2-6BF588C882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A13C6D-FF18-448D-AAA6-FD05E17CCA58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59FD58-9135-45B2-9FA2-6BF588C8823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A13C6D-FF18-448D-AAA6-FD05E17CCA58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59FD58-9135-45B2-9FA2-6BF588C8823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A13C6D-FF18-448D-AAA6-FD05E17CCA58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59FD58-9135-45B2-9FA2-6BF588C8823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A13C6D-FF18-448D-AAA6-FD05E17CCA58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59FD58-9135-45B2-9FA2-6BF588C8823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A13C6D-FF18-448D-AAA6-FD05E17CCA58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59FD58-9135-45B2-9FA2-6BF588C8823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A13C6D-FF18-448D-AAA6-FD05E17CCA58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59FD58-9135-45B2-9FA2-6BF588C882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4A13C6D-FF18-448D-AAA6-FD05E17CCA58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59FD58-9135-45B2-9FA2-6BF588C8823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4A13C6D-FF18-448D-AAA6-FD05E17CCA58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559FD58-9135-45B2-9FA2-6BF588C8823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4A13C6D-FF18-448D-AAA6-FD05E17CCA58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559FD58-9135-45B2-9FA2-6BF588C8823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500" dirty="0" smtClean="0"/>
              <a:t>Human Rights and Alternative Dispute Resolution (ADR) </a:t>
            </a:r>
            <a:br>
              <a:rPr lang="en-US" sz="3500" dirty="0" smtClean="0"/>
            </a:br>
            <a:r>
              <a:rPr lang="en-US" sz="3500" dirty="0" smtClean="0"/>
              <a:t>Synergies</a:t>
            </a:r>
            <a:endParaRPr lang="en-US" sz="35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Alexandru</a:t>
            </a:r>
            <a:r>
              <a:rPr lang="en-US" dirty="0" smtClean="0"/>
              <a:t> </a:t>
            </a:r>
            <a:r>
              <a:rPr lang="en-US" dirty="0" err="1" smtClean="0"/>
              <a:t>Balas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2144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Dialogue b/t HR activists and mediators beneficial because:</a:t>
            </a:r>
          </a:p>
          <a:p>
            <a:pPr marL="109728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HR activists would not publicly criticize the work of the mediators, negatively impacting the peace process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Mediators would explain the process to HR activists and explain how they want to address HR violations throughout the peace process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Joint Trainings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45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What are the synergies that you experience between human rights activists and ADR practitioners in your work?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Brainstorming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555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48072"/>
          </a:xfrm>
        </p:spPr>
        <p:txBody>
          <a:bodyPr/>
          <a:lstStyle/>
          <a:p>
            <a:r>
              <a:rPr lang="en-US" dirty="0" smtClean="0"/>
              <a:t>Short-term goals: end violence, loss of life, and other suffering </a:t>
            </a:r>
          </a:p>
          <a:p>
            <a:endParaRPr lang="en-US" dirty="0" smtClean="0"/>
          </a:p>
          <a:p>
            <a:r>
              <a:rPr lang="en-US" b="1" dirty="0" smtClean="0"/>
              <a:t>Long-term goals</a:t>
            </a:r>
            <a:r>
              <a:rPr lang="en-US" dirty="0" smtClean="0"/>
              <a:t>: assist societies to ensure that violence does not re-occur; respect for human rights 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3rd Parties</a:t>
            </a:r>
          </a:p>
          <a:p>
            <a:r>
              <a:rPr lang="en-US" dirty="0" smtClean="0"/>
              <a:t>Moral Call </a:t>
            </a:r>
          </a:p>
          <a:p>
            <a:r>
              <a:rPr lang="en-US" dirty="0" smtClean="0"/>
              <a:t>Challenges to state structures</a:t>
            </a:r>
          </a:p>
          <a:p>
            <a:r>
              <a:rPr lang="en-US" dirty="0" smtClean="0"/>
              <a:t>Alternatives to conflict &amp; violence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Similarities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28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254691"/>
          </a:xfrm>
        </p:spPr>
        <p:txBody>
          <a:bodyPr/>
          <a:lstStyle/>
          <a:p>
            <a:r>
              <a:rPr lang="en-US" dirty="0" smtClean="0"/>
              <a:t>GOOD COP, BAD COP routine</a:t>
            </a:r>
          </a:p>
          <a:p>
            <a:endParaRPr lang="en-US" dirty="0" smtClean="0"/>
          </a:p>
          <a:p>
            <a:r>
              <a:rPr lang="en-US" dirty="0" smtClean="0"/>
              <a:t>Timing Coercive and Persuasive Strategies </a:t>
            </a:r>
          </a:p>
          <a:p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Complementarity- Timing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254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43272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HR activists- provide fact-finding information about the peace process actors (structural HR abuses could be addressed earlier through the peace processes)</a:t>
            </a:r>
          </a:p>
          <a:p>
            <a:endParaRPr lang="en-US" dirty="0" smtClean="0"/>
          </a:p>
          <a:p>
            <a:r>
              <a:rPr lang="en-US" dirty="0" smtClean="0"/>
              <a:t>HR activists- provide suggestions for structural changes to be included as carrots in the negotiation process</a:t>
            </a:r>
          </a:p>
          <a:p>
            <a:endParaRPr lang="en-US" dirty="0" smtClean="0"/>
          </a:p>
          <a:p>
            <a:r>
              <a:rPr lang="en-US" dirty="0" smtClean="0"/>
              <a:t>CR practitioners could persuade parties that respect for HR raises their international status and legitimacy (e.g.: South Sudan)</a:t>
            </a:r>
          </a:p>
          <a:p>
            <a:endParaRPr lang="en-US" dirty="0" smtClean="0"/>
          </a:p>
          <a:p>
            <a:r>
              <a:rPr lang="en-US" dirty="0" smtClean="0"/>
              <a:t>HR activists could provide solutions for conflict resolution (e.g.: lessons learned, minority rights)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Complementarity- CR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333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4327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Minority Rights </a:t>
            </a:r>
          </a:p>
          <a:p>
            <a:endParaRPr lang="en-US" dirty="0"/>
          </a:p>
          <a:p>
            <a:r>
              <a:rPr lang="en-US" dirty="0" smtClean="0"/>
              <a:t>Future institutional protection for civil, political, social, economic, and cultural rights </a:t>
            </a:r>
          </a:p>
          <a:p>
            <a:endParaRPr lang="en-US" dirty="0"/>
          </a:p>
          <a:p>
            <a:r>
              <a:rPr lang="en-US" dirty="0" smtClean="0"/>
              <a:t>Responses to past HR abuses</a:t>
            </a:r>
          </a:p>
          <a:p>
            <a:pPr lvl="1"/>
            <a:r>
              <a:rPr lang="en-US" dirty="0" smtClean="0"/>
              <a:t>Refugees and IDPs		</a:t>
            </a:r>
          </a:p>
          <a:p>
            <a:pPr lvl="1"/>
            <a:r>
              <a:rPr lang="en-US" dirty="0" smtClean="0"/>
              <a:t>Land Rights </a:t>
            </a:r>
          </a:p>
          <a:p>
            <a:pPr lvl="1"/>
            <a:r>
              <a:rPr lang="en-US" dirty="0" smtClean="0"/>
              <a:t>Reparations</a:t>
            </a:r>
          </a:p>
          <a:p>
            <a:pPr lvl="1"/>
            <a:r>
              <a:rPr lang="en-US" dirty="0" smtClean="0"/>
              <a:t>Prisoners</a:t>
            </a:r>
          </a:p>
          <a:p>
            <a:pPr lvl="1"/>
            <a:r>
              <a:rPr lang="en-US" dirty="0" smtClean="0"/>
              <a:t>Dealing with HR perpetrators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South  Africa &amp; Northern Ireland Agreements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Peace Agreements are </a:t>
            </a:r>
            <a:br>
              <a:rPr lang="en-US" dirty="0" smtClean="0"/>
            </a:br>
            <a:r>
              <a:rPr lang="en-US" dirty="0" smtClean="0"/>
              <a:t>Human Rights documents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680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move from short-term peace-making to long-term peace-building </a:t>
            </a:r>
          </a:p>
          <a:p>
            <a:endParaRPr lang="en-US" dirty="0" smtClean="0"/>
          </a:p>
          <a:p>
            <a:r>
              <a:rPr lang="en-US" dirty="0" smtClean="0"/>
              <a:t>"</a:t>
            </a:r>
            <a:r>
              <a:rPr lang="en-US" dirty="0"/>
              <a:t>reconciling justice and peace might well be reconceived less as a clash and more as a management challenge of how to move pragmatically from violent conflict while keeping open future possibilities for </a:t>
            </a:r>
            <a:r>
              <a:rPr lang="en-US" dirty="0" smtClean="0"/>
              <a:t>justice”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Reframing Peace vs. Justice Debate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238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" y="1481328"/>
            <a:ext cx="8915400" cy="514807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RESTORATIVE JUSTICE</a:t>
            </a:r>
          </a:p>
          <a:p>
            <a:pPr lvl="1"/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party intervention (mediation) </a:t>
            </a:r>
          </a:p>
          <a:p>
            <a:pPr lvl="1"/>
            <a:r>
              <a:rPr lang="en-US" dirty="0" smtClean="0"/>
              <a:t>Dialogue between offenders and victims </a:t>
            </a:r>
          </a:p>
          <a:p>
            <a:pPr lvl="1"/>
            <a:r>
              <a:rPr lang="en-US" dirty="0" smtClean="0"/>
              <a:t>Justice</a:t>
            </a:r>
          </a:p>
          <a:p>
            <a:pPr lvl="1"/>
            <a:r>
              <a:rPr lang="en-US" dirty="0" smtClean="0"/>
              <a:t>Condemns crimes, but gives a voice to offenders</a:t>
            </a:r>
          </a:p>
          <a:p>
            <a:pPr lvl="1"/>
            <a:r>
              <a:rPr lang="en-US" dirty="0" smtClean="0"/>
              <a:t>Better than total amnesties </a:t>
            </a:r>
          </a:p>
          <a:p>
            <a:pPr lvl="1"/>
            <a:r>
              <a:rPr lang="en-US" dirty="0" smtClean="0"/>
              <a:t>Often leads easier to forgiveness and reconciliation</a:t>
            </a:r>
          </a:p>
          <a:p>
            <a:pPr lvl="1"/>
            <a:r>
              <a:rPr lang="en-US" dirty="0" smtClean="0"/>
              <a:t>Logistically easier </a:t>
            </a:r>
          </a:p>
          <a:p>
            <a:pPr lvl="2"/>
            <a:r>
              <a:rPr lang="en-US" dirty="0" smtClean="0"/>
              <a:t>Clogged judicial systems </a:t>
            </a:r>
          </a:p>
          <a:p>
            <a:pPr lvl="2"/>
            <a:r>
              <a:rPr lang="en-US" dirty="0" smtClean="0"/>
              <a:t>Limited jail space for all the offenders </a:t>
            </a:r>
          </a:p>
          <a:p>
            <a:pPr lvl="1"/>
            <a:r>
              <a:rPr lang="en-US" dirty="0" smtClean="0"/>
              <a:t>Allows for structural changes in favor of HR </a:t>
            </a:r>
          </a:p>
          <a:p>
            <a:pPr lvl="1"/>
            <a:endParaRPr lang="en-US" dirty="0"/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South African Truth and Reconciliation Commission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El Salvador Truth Commission 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500" dirty="0" smtClean="0"/>
              <a:t>SYNERGIES FOR LONG-TERM GOALS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033306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Restorative Justice linked to other simultaneous processes</a:t>
            </a:r>
            <a:r>
              <a:rPr lang="en-US" dirty="0" smtClean="0"/>
              <a:t>: </a:t>
            </a:r>
          </a:p>
          <a:p>
            <a:r>
              <a:rPr lang="en-US" dirty="0" smtClean="0"/>
              <a:t>Mechanisms to ensure personal freedom and security for all people</a:t>
            </a:r>
          </a:p>
          <a:p>
            <a:pPr lvl="2"/>
            <a:r>
              <a:rPr lang="en-US" dirty="0" smtClean="0"/>
              <a:t>Demobilization</a:t>
            </a:r>
          </a:p>
          <a:p>
            <a:pPr lvl="2"/>
            <a:r>
              <a:rPr lang="en-US" dirty="0" smtClean="0"/>
              <a:t>Disarmament </a:t>
            </a:r>
          </a:p>
          <a:p>
            <a:pPr lvl="2"/>
            <a:r>
              <a:rPr lang="en-US" dirty="0" smtClean="0"/>
              <a:t>Reintegration  </a:t>
            </a:r>
          </a:p>
          <a:p>
            <a:r>
              <a:rPr lang="en-US" dirty="0" smtClean="0"/>
              <a:t>Mechanisms to prevent renewed violence</a:t>
            </a:r>
          </a:p>
          <a:p>
            <a:pPr lvl="2"/>
            <a:r>
              <a:rPr lang="en-US" dirty="0" smtClean="0"/>
              <a:t>Rule of law </a:t>
            </a:r>
          </a:p>
          <a:p>
            <a:pPr lvl="2"/>
            <a:r>
              <a:rPr lang="en-US" dirty="0" smtClean="0"/>
              <a:t>Constitutional reform </a:t>
            </a:r>
          </a:p>
          <a:p>
            <a:pPr lvl="2"/>
            <a:r>
              <a:rPr lang="en-US" dirty="0" smtClean="0"/>
              <a:t>Security Forces Retraining or Reintegration</a:t>
            </a:r>
          </a:p>
          <a:p>
            <a:pPr lvl="2"/>
            <a:r>
              <a:rPr lang="en-US" dirty="0" smtClean="0"/>
              <a:t>Reform of the Judicial System</a:t>
            </a:r>
          </a:p>
          <a:p>
            <a:r>
              <a:rPr lang="en-US" dirty="0" smtClean="0"/>
              <a:t>Mechanisms to reform political</a:t>
            </a:r>
            <a:r>
              <a:rPr lang="en-US" dirty="0"/>
              <a:t> </a:t>
            </a:r>
            <a:r>
              <a:rPr lang="en-US" dirty="0" smtClean="0"/>
              <a:t>&amp; socio-economic</a:t>
            </a:r>
          </a:p>
          <a:p>
            <a:pPr lvl="1"/>
            <a:r>
              <a:rPr lang="en-US" dirty="0" smtClean="0"/>
              <a:t>Economic Development Programs (Quick Impact Projects)</a:t>
            </a:r>
          </a:p>
          <a:p>
            <a:pPr lvl="1"/>
            <a:r>
              <a:rPr lang="en-US" dirty="0" smtClean="0"/>
              <a:t>Anti-Discrimination Legislation </a:t>
            </a:r>
          </a:p>
          <a:p>
            <a:pPr lvl="1"/>
            <a:r>
              <a:rPr lang="en-US" dirty="0" smtClean="0"/>
              <a:t>Organize Elections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Structural Changes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0806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208</TotalTime>
  <Words>423</Words>
  <Application>Microsoft Office PowerPoint</Application>
  <PresentationFormat>On-screen Show (4:3)</PresentationFormat>
  <Paragraphs>80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Human Rights and Alternative Dispute Resolution (ADR)  Synergies</vt:lpstr>
      <vt:lpstr>Brainstorming</vt:lpstr>
      <vt:lpstr>Similarities</vt:lpstr>
      <vt:lpstr>Complementarity- Timing</vt:lpstr>
      <vt:lpstr>Complementarity- CR Process</vt:lpstr>
      <vt:lpstr>Peace Agreements are  Human Rights documents </vt:lpstr>
      <vt:lpstr>Reframing Peace vs. Justice Debate</vt:lpstr>
      <vt:lpstr>SYNERGIES FOR LONG-TERM GOALS</vt:lpstr>
      <vt:lpstr>Structural Changes</vt:lpstr>
      <vt:lpstr>Joint Trainings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Rights and Alternative Dispute Resolution (ADR)  Synergies</dc:title>
  <dc:creator>Alexandru</dc:creator>
  <cp:lastModifiedBy>Alexandru Balas</cp:lastModifiedBy>
  <cp:revision>8</cp:revision>
  <dcterms:created xsi:type="dcterms:W3CDTF">2011-01-08T17:50:15Z</dcterms:created>
  <dcterms:modified xsi:type="dcterms:W3CDTF">2014-08-20T16:32:15Z</dcterms:modified>
</cp:coreProperties>
</file>