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2857-35BE-42BD-B18B-3BAE83C43136}" type="datetimeFigureOut">
              <a:rPr lang="en-US" smtClean="0"/>
              <a:t>8/4/2014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AEC90-EE75-49BC-8D2B-2D50A7297F76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2857-35BE-42BD-B18B-3BAE83C43136}" type="datetimeFigureOut">
              <a:rPr lang="en-US" smtClean="0"/>
              <a:t>8/4/2014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AEC90-EE75-49BC-8D2B-2D50A7297F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2857-35BE-42BD-B18B-3BAE83C43136}" type="datetimeFigureOut">
              <a:rPr lang="en-US" smtClean="0"/>
              <a:t>8/4/2014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AEC90-EE75-49BC-8D2B-2D50A7297F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2857-35BE-42BD-B18B-3BAE83C43136}" type="datetimeFigureOut">
              <a:rPr lang="en-US" smtClean="0"/>
              <a:t>8/4/2014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AEC90-EE75-49BC-8D2B-2D50A7297F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2857-35BE-42BD-B18B-3BAE83C43136}" type="datetimeFigureOut">
              <a:rPr lang="en-US" smtClean="0"/>
              <a:t>8/4/2014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AEC90-EE75-49BC-8D2B-2D50A7297F76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2857-35BE-42BD-B18B-3BAE83C43136}" type="datetimeFigureOut">
              <a:rPr lang="en-US" smtClean="0"/>
              <a:t>8/4/2014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AEC90-EE75-49BC-8D2B-2D50A7297F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2857-35BE-42BD-B18B-3BAE83C43136}" type="datetimeFigureOut">
              <a:rPr lang="en-US" smtClean="0"/>
              <a:t>8/4/2014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AEC90-EE75-49BC-8D2B-2D50A7297F76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2857-35BE-42BD-B18B-3BAE83C43136}" type="datetimeFigureOut">
              <a:rPr lang="en-US" smtClean="0"/>
              <a:t>8/4/2014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AEC90-EE75-49BC-8D2B-2D50A7297F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2857-35BE-42BD-B18B-3BAE83C43136}" type="datetimeFigureOut">
              <a:rPr lang="en-US" smtClean="0"/>
              <a:t>8/4/2014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AEC90-EE75-49BC-8D2B-2D50A7297F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2857-35BE-42BD-B18B-3BAE83C43136}" type="datetimeFigureOut">
              <a:rPr lang="en-US" smtClean="0"/>
              <a:t>8/4/2014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AEC90-EE75-49BC-8D2B-2D50A7297F7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2857-35BE-42BD-B18B-3BAE83C43136}" type="datetimeFigureOut">
              <a:rPr lang="en-US" smtClean="0"/>
              <a:t>8/4/2014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AEC90-EE75-49BC-8D2B-2D50A7297F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4C72857-35BE-42BD-B18B-3BAE83C43136}" type="datetimeFigureOut">
              <a:rPr lang="en-US" smtClean="0"/>
              <a:t>8/4/2014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19FAEC90-EE75-49BC-8D2B-2D50A7297F7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000" dirty="0" smtClean="0"/>
              <a:t>Human rights, conflict resolution, and alternative dispute resolution (</a:t>
            </a:r>
            <a:r>
              <a:rPr lang="en-US" sz="3000" dirty="0" err="1" smtClean="0"/>
              <a:t>adr</a:t>
            </a:r>
            <a:r>
              <a:rPr lang="en-US" sz="3000" dirty="0" smtClean="0"/>
              <a:t>)</a:t>
            </a:r>
            <a:endParaRPr lang="en-US" sz="3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191000"/>
            <a:ext cx="7543800" cy="1600200"/>
          </a:xfrm>
        </p:spPr>
        <p:txBody>
          <a:bodyPr>
            <a:normAutofit/>
          </a:bodyPr>
          <a:lstStyle/>
          <a:p>
            <a:r>
              <a:rPr lang="en-US" dirty="0" smtClean="0"/>
              <a:t>Alexandru Balas, PhD</a:t>
            </a:r>
          </a:p>
        </p:txBody>
      </p:sp>
    </p:spTree>
    <p:extLst>
      <p:ext uri="{BB962C8B-B14F-4D97-AF65-F5344CB8AC3E}">
        <p14:creationId xmlns:p14="http://schemas.microsoft.com/office/powerpoint/2010/main" val="37716936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Human Rights and Conflict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51816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Human rights field operations attached to peacekeeping missions (e.g.: UNTAG-Namibia; ONUSAL El Salvador)</a:t>
            </a:r>
          </a:p>
          <a:p>
            <a:pPr lvl="1"/>
            <a:r>
              <a:rPr lang="en-US" dirty="0" smtClean="0"/>
              <a:t>UNTAG – field jurist with responsibility for political prisoners and detainees</a:t>
            </a:r>
          </a:p>
          <a:p>
            <a:pPr lvl="1"/>
            <a:r>
              <a:rPr lang="en-US" dirty="0" smtClean="0"/>
              <a:t>ONUSAL – human rights provisions saved the peace process </a:t>
            </a:r>
          </a:p>
          <a:p>
            <a:r>
              <a:rPr lang="en-US" dirty="0" smtClean="0"/>
              <a:t>El Salvador, HR monitors built confidence between the parties and in the 3</a:t>
            </a:r>
            <a:r>
              <a:rPr lang="en-US" baseline="30000" dirty="0" smtClean="0"/>
              <a:t>rd</a:t>
            </a:r>
            <a:r>
              <a:rPr lang="en-US" dirty="0" smtClean="0"/>
              <a:t> party (UN)</a:t>
            </a:r>
          </a:p>
          <a:p>
            <a:r>
              <a:rPr lang="en-US" dirty="0" smtClean="0"/>
              <a:t>HR monitors can act as fact-finders for the mediators </a:t>
            </a:r>
          </a:p>
          <a:p>
            <a:r>
              <a:rPr lang="en-US" dirty="0" smtClean="0"/>
              <a:t>HR monitors can assess the needs for </a:t>
            </a:r>
            <a:r>
              <a:rPr lang="en-US" dirty="0" err="1" smtClean="0"/>
              <a:t>peacebuilding</a:t>
            </a:r>
            <a:r>
              <a:rPr lang="en-US" dirty="0" smtClean="0"/>
              <a:t>- this information can be used as an incentive by mediators</a:t>
            </a:r>
          </a:p>
          <a:p>
            <a:r>
              <a:rPr lang="en-US" dirty="0" smtClean="0"/>
              <a:t>El Salvador, short-term ceasefire required a long-term solution for dealing with HR violations </a:t>
            </a:r>
          </a:p>
          <a:p>
            <a:r>
              <a:rPr lang="en-US" dirty="0" smtClean="0"/>
              <a:t>HR as bargaining chip (e.g.: North. Ireland) – when peace process is blocked (decommissioning) 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588005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Human Rights – Symptoms of Conflict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763000" cy="51054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If human rights violations are symptoms of conflict, stopping the violence stops the HR violations </a:t>
            </a:r>
          </a:p>
          <a:p>
            <a:endParaRPr lang="en-US" dirty="0" smtClean="0"/>
          </a:p>
          <a:p>
            <a:r>
              <a:rPr lang="en-US" dirty="0" smtClean="0"/>
              <a:t>SIMILARITIES: Conflict management practitioners and HR activists share the goal to stop the violence </a:t>
            </a:r>
          </a:p>
          <a:p>
            <a:endParaRPr lang="en-US" dirty="0" smtClean="0"/>
          </a:p>
          <a:p>
            <a:r>
              <a:rPr lang="en-US" dirty="0" smtClean="0"/>
              <a:t>ACTIVITIES</a:t>
            </a:r>
            <a:r>
              <a:rPr lang="en-US" dirty="0"/>
              <a:t>: </a:t>
            </a:r>
            <a:endParaRPr lang="en-US" dirty="0" smtClean="0"/>
          </a:p>
          <a:p>
            <a:pPr lvl="1"/>
            <a:r>
              <a:rPr lang="en-US" sz="1800" dirty="0" smtClean="0"/>
              <a:t>peacekeeping </a:t>
            </a:r>
          </a:p>
          <a:p>
            <a:pPr lvl="1"/>
            <a:r>
              <a:rPr lang="en-US" sz="1800" dirty="0" smtClean="0"/>
              <a:t>peace-enforcement</a:t>
            </a:r>
          </a:p>
          <a:p>
            <a:pPr lvl="1"/>
            <a:r>
              <a:rPr lang="en-US" sz="1800" dirty="0" smtClean="0"/>
              <a:t>humanitarian intervention</a:t>
            </a:r>
          </a:p>
          <a:p>
            <a:pPr lvl="1"/>
            <a:r>
              <a:rPr lang="en-US" sz="1800" dirty="0" smtClean="0"/>
              <a:t>humanitarian </a:t>
            </a:r>
            <a:r>
              <a:rPr lang="en-US" sz="1800" dirty="0"/>
              <a:t>relief </a:t>
            </a:r>
            <a:r>
              <a:rPr lang="en-US" sz="1800" dirty="0" smtClean="0"/>
              <a:t>assistance </a:t>
            </a:r>
          </a:p>
          <a:p>
            <a:pPr lvl="1"/>
            <a:r>
              <a:rPr lang="en-US" sz="1800" dirty="0" smtClean="0"/>
              <a:t>human </a:t>
            </a:r>
            <a:r>
              <a:rPr lang="en-US" sz="1800" dirty="0"/>
              <a:t>rights </a:t>
            </a:r>
            <a:r>
              <a:rPr lang="en-US" sz="1800" dirty="0" smtClean="0"/>
              <a:t>monitoring </a:t>
            </a:r>
          </a:p>
          <a:p>
            <a:pPr lvl="1"/>
            <a:r>
              <a:rPr lang="en-US" sz="1800" dirty="0" smtClean="0"/>
              <a:t>negotiating cease-fires </a:t>
            </a:r>
          </a:p>
          <a:p>
            <a:pPr lvl="1"/>
            <a:r>
              <a:rPr lang="en-US" sz="1800" dirty="0" smtClean="0"/>
              <a:t>settlement </a:t>
            </a:r>
            <a:r>
              <a:rPr lang="en-US" sz="1800" dirty="0"/>
              <a:t>of displaced </a:t>
            </a:r>
            <a:r>
              <a:rPr lang="en-US" sz="1800" dirty="0" smtClean="0"/>
              <a:t>persons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637253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38200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Human Rights – Causes of Conflict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534400" cy="4953000"/>
          </a:xfrm>
        </p:spPr>
        <p:txBody>
          <a:bodyPr>
            <a:normAutofit fontScale="92500"/>
          </a:bodyPr>
          <a:lstStyle/>
          <a:p>
            <a:r>
              <a:rPr lang="en-US" dirty="0"/>
              <a:t>If human rights violations are causes of conflict, </a:t>
            </a:r>
            <a:r>
              <a:rPr lang="en-US" dirty="0" smtClean="0"/>
              <a:t>mitigating </a:t>
            </a:r>
            <a:r>
              <a:rPr lang="en-US" dirty="0"/>
              <a:t>the violence does not stop the HR violations </a:t>
            </a:r>
          </a:p>
          <a:p>
            <a:endParaRPr lang="en-US" dirty="0" smtClean="0"/>
          </a:p>
          <a:p>
            <a:r>
              <a:rPr lang="en-US" dirty="0" smtClean="0"/>
              <a:t>TENSIONS</a:t>
            </a:r>
            <a:r>
              <a:rPr lang="en-US" dirty="0"/>
              <a:t>: Conflict management and HR have different goals.</a:t>
            </a:r>
          </a:p>
          <a:p>
            <a:endParaRPr lang="en-US" dirty="0" smtClean="0"/>
          </a:p>
          <a:p>
            <a:r>
              <a:rPr lang="en-US" dirty="0" smtClean="0"/>
              <a:t>HR </a:t>
            </a:r>
            <a:r>
              <a:rPr lang="en-US" dirty="0"/>
              <a:t>ACTIVITIES: reduce structural violence</a:t>
            </a:r>
          </a:p>
          <a:p>
            <a:r>
              <a:rPr lang="en-US" dirty="0"/>
              <a:t>Conflict management </a:t>
            </a:r>
            <a:r>
              <a:rPr lang="en-US" dirty="0" smtClean="0"/>
              <a:t>ACTIVITIES: Mitigate </a:t>
            </a:r>
            <a:r>
              <a:rPr lang="en-US" dirty="0"/>
              <a:t>the violence </a:t>
            </a:r>
            <a:r>
              <a:rPr lang="en-US" dirty="0" smtClean="0"/>
              <a:t>first (negative peace), deal with the conflict causes and human rights violations later</a:t>
            </a:r>
          </a:p>
          <a:p>
            <a:endParaRPr lang="en-US" dirty="0"/>
          </a:p>
          <a:p>
            <a:r>
              <a:rPr lang="en-US" dirty="0" smtClean="0"/>
              <a:t>ISSUES</a:t>
            </a:r>
          </a:p>
          <a:p>
            <a:pPr lvl="1"/>
            <a:r>
              <a:rPr lang="en-US" dirty="0" smtClean="0"/>
              <a:t>Negative Peace vs. Justice</a:t>
            </a:r>
          </a:p>
          <a:p>
            <a:pPr lvl="1"/>
            <a:r>
              <a:rPr lang="en-US" dirty="0" smtClean="0"/>
              <a:t>Negotiation Table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08291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Sessions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Session 2 – Challenges between ADR and HR </a:t>
            </a:r>
          </a:p>
          <a:p>
            <a:endParaRPr lang="en-US" dirty="0" smtClean="0"/>
          </a:p>
          <a:p>
            <a:r>
              <a:rPr lang="en-US" dirty="0" smtClean="0"/>
              <a:t>Session 3 – Synergies between ADR and HR</a:t>
            </a:r>
          </a:p>
          <a:p>
            <a:endParaRPr lang="en-US" dirty="0" smtClean="0"/>
          </a:p>
          <a:p>
            <a:r>
              <a:rPr lang="en-US" dirty="0" smtClean="0"/>
              <a:t>Session 4 – ADR in Indigenous and Civil Rights Violations 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Session 5 – ADR in Business Human Rights violations </a:t>
            </a:r>
          </a:p>
          <a:p>
            <a:endParaRPr lang="en-US" dirty="0" smtClean="0"/>
          </a:p>
          <a:p>
            <a:r>
              <a:rPr lang="en-US" dirty="0" smtClean="0"/>
              <a:t>Session 6 – Online Dispute Resolution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24557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Human Rights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5105400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Political Rights </a:t>
            </a:r>
          </a:p>
          <a:p>
            <a:pPr lvl="1"/>
            <a:r>
              <a:rPr lang="en-US" dirty="0" smtClean="0"/>
              <a:t>Right to vote</a:t>
            </a:r>
          </a:p>
          <a:p>
            <a:pPr lvl="1"/>
            <a:r>
              <a:rPr lang="en-US" dirty="0" smtClean="0"/>
              <a:t>Freedom of association</a:t>
            </a:r>
          </a:p>
          <a:p>
            <a:pPr lvl="1"/>
            <a:r>
              <a:rPr lang="en-US" dirty="0" smtClean="0"/>
              <a:t>Right to assemble </a:t>
            </a:r>
          </a:p>
          <a:p>
            <a:pPr lvl="1"/>
            <a:r>
              <a:rPr lang="en-US" dirty="0" smtClean="0"/>
              <a:t>Right to a fair trail </a:t>
            </a:r>
          </a:p>
          <a:p>
            <a:r>
              <a:rPr lang="en-US" b="1" dirty="0" smtClean="0"/>
              <a:t>Civil Rights </a:t>
            </a:r>
          </a:p>
          <a:p>
            <a:pPr lvl="1"/>
            <a:r>
              <a:rPr lang="en-US" dirty="0" smtClean="0"/>
              <a:t>Protection from discrimination based on gender, religion, race, nationality, age, sexual orientation </a:t>
            </a:r>
          </a:p>
          <a:p>
            <a:pPr lvl="1"/>
            <a:r>
              <a:rPr lang="en-US" dirty="0" smtClean="0"/>
              <a:t>Freedom of speech, thought, religion, press, and movement</a:t>
            </a:r>
          </a:p>
          <a:p>
            <a:r>
              <a:rPr lang="en-US" b="1" dirty="0" smtClean="0"/>
              <a:t>Economic, Social, and Cultural Rights</a:t>
            </a:r>
          </a:p>
          <a:p>
            <a:pPr lvl="1"/>
            <a:r>
              <a:rPr lang="en-US" dirty="0" smtClean="0"/>
              <a:t>Right to work </a:t>
            </a:r>
          </a:p>
          <a:p>
            <a:pPr lvl="1"/>
            <a:r>
              <a:rPr lang="en-US" dirty="0" smtClean="0"/>
              <a:t>Right to education</a:t>
            </a:r>
          </a:p>
          <a:p>
            <a:pPr lvl="1"/>
            <a:r>
              <a:rPr lang="en-US" dirty="0" smtClean="0"/>
              <a:t>Right to housing</a:t>
            </a:r>
          </a:p>
          <a:p>
            <a:pPr lvl="1"/>
            <a:r>
              <a:rPr lang="en-US" dirty="0" smtClean="0"/>
              <a:t>Right to health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08872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Alexandru\My Documents\Alex\Teaching Portfolio\Spring 2011\Human Rights and Conflict Resolution Syllabus\Session 1\Carte_Conflict_lifecycle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762000"/>
            <a:ext cx="8305800" cy="5678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146261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Conflict Resolution Phases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10600" cy="4876800"/>
          </a:xfrm>
        </p:spPr>
        <p:txBody>
          <a:bodyPr/>
          <a:lstStyle/>
          <a:p>
            <a:r>
              <a:rPr lang="en-US" dirty="0" smtClean="0"/>
              <a:t>I refer to conflict resolution as the “catch-all” concept that encompasses all the 3</a:t>
            </a:r>
            <a:r>
              <a:rPr lang="en-US" baseline="30000" dirty="0" smtClean="0"/>
              <a:t>rd</a:t>
            </a:r>
            <a:r>
              <a:rPr lang="en-US" dirty="0" smtClean="0"/>
              <a:t> party interventions at different stages of the conflict. </a:t>
            </a:r>
          </a:p>
          <a:p>
            <a:endParaRPr lang="en-US" dirty="0"/>
          </a:p>
          <a:p>
            <a:r>
              <a:rPr lang="en-US" dirty="0" smtClean="0"/>
              <a:t>Conflict Prevention </a:t>
            </a:r>
          </a:p>
          <a:p>
            <a:endParaRPr lang="en-US" dirty="0"/>
          </a:p>
          <a:p>
            <a:r>
              <a:rPr lang="en-US" dirty="0" smtClean="0"/>
              <a:t>Conflict Management </a:t>
            </a:r>
          </a:p>
          <a:p>
            <a:endParaRPr lang="en-US" dirty="0"/>
          </a:p>
          <a:p>
            <a:r>
              <a:rPr lang="en-US" dirty="0" err="1" smtClean="0"/>
              <a:t>Peacebuilding</a:t>
            </a:r>
            <a:r>
              <a:rPr lang="en-US" dirty="0" smtClean="0"/>
              <a:t> (conflict resolution)</a:t>
            </a:r>
          </a:p>
          <a:p>
            <a:endParaRPr lang="en-US" dirty="0"/>
          </a:p>
          <a:p>
            <a:r>
              <a:rPr lang="en-US" dirty="0" smtClean="0"/>
              <a:t>Conflict Transformation</a:t>
            </a:r>
          </a:p>
        </p:txBody>
      </p:sp>
    </p:spTree>
    <p:extLst>
      <p:ext uri="{BB962C8B-B14F-4D97-AF65-F5344CB8AC3E}">
        <p14:creationId xmlns:p14="http://schemas.microsoft.com/office/powerpoint/2010/main" val="21888104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Alternative Dispute Resolution (ADR)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Mediation </a:t>
            </a:r>
          </a:p>
          <a:p>
            <a:endParaRPr lang="en-US" dirty="0"/>
          </a:p>
          <a:p>
            <a:r>
              <a:rPr lang="en-US" dirty="0" smtClean="0"/>
              <a:t>Conciliation </a:t>
            </a:r>
          </a:p>
          <a:p>
            <a:endParaRPr lang="en-US" dirty="0"/>
          </a:p>
          <a:p>
            <a:r>
              <a:rPr lang="en-US" dirty="0" smtClean="0"/>
              <a:t>Arbitration </a:t>
            </a:r>
          </a:p>
          <a:p>
            <a:endParaRPr lang="en-US" dirty="0"/>
          </a:p>
          <a:p>
            <a:r>
              <a:rPr lang="en-US" dirty="0" smtClean="0"/>
              <a:t>Activities mainly found at the conflict management &amp; conflict resolution levels of 3</a:t>
            </a:r>
            <a:r>
              <a:rPr lang="en-US" baseline="30000" dirty="0" smtClean="0"/>
              <a:t>rd</a:t>
            </a:r>
            <a:r>
              <a:rPr lang="en-US" dirty="0" smtClean="0"/>
              <a:t> party involvement.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ONLINE DISPUTE RESOLUTION (ODR)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51399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Human Rights and Conflict Resolution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50292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Operate in the same environments </a:t>
            </a:r>
          </a:p>
          <a:p>
            <a:pPr lvl="0"/>
            <a:r>
              <a:rPr lang="en-US" dirty="0" smtClean="0"/>
              <a:t>Similar goal: help create stable and just peace </a:t>
            </a:r>
          </a:p>
          <a:p>
            <a:r>
              <a:rPr lang="en-US" dirty="0" smtClean="0"/>
              <a:t>Rarely work together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WHY? 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Different perspectives on conflicts</a:t>
            </a:r>
          </a:p>
          <a:p>
            <a:pPr lvl="1"/>
            <a:r>
              <a:rPr lang="en-US" dirty="0" smtClean="0"/>
              <a:t>Different assumptions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Different methodologies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Different goals</a:t>
            </a:r>
          </a:p>
          <a:p>
            <a:endParaRPr lang="en-US" dirty="0" smtClean="0"/>
          </a:p>
          <a:p>
            <a:r>
              <a:rPr lang="en-US" dirty="0" smtClean="0"/>
              <a:t>Scholars &amp; Practitioners have not paid much attention to the links between the two fields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2730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Human Rights and CR Differences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9025616"/>
              </p:ext>
            </p:extLst>
          </p:nvPr>
        </p:nvGraphicFramePr>
        <p:xfrm>
          <a:off x="457200" y="1600200"/>
          <a:ext cx="8458200" cy="50171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9400"/>
                <a:gridCol w="2819400"/>
                <a:gridCol w="2819400"/>
              </a:tblGrid>
              <a:tr h="104553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CONFLICT</a:t>
                      </a:r>
                      <a:r>
                        <a:rPr lang="en-US" baseline="0" dirty="0" smtClean="0"/>
                        <a:t> RESOLUTION</a:t>
                      </a:r>
                    </a:p>
                    <a:p>
                      <a:r>
                        <a:rPr lang="en-US" baseline="0" dirty="0" smtClean="0"/>
                        <a:t>PRACTITIONERS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HUMAN RIGHTS</a:t>
                      </a:r>
                    </a:p>
                    <a:p>
                      <a:r>
                        <a:rPr lang="en-US" dirty="0" smtClean="0"/>
                        <a:t>ADVOCATES</a:t>
                      </a:r>
                      <a:endParaRPr lang="en-US" dirty="0"/>
                    </a:p>
                  </a:txBody>
                  <a:tcPr/>
                </a:tc>
              </a:tr>
              <a:tr h="1045535">
                <a:tc>
                  <a:txBody>
                    <a:bodyPr/>
                    <a:lstStyle/>
                    <a:p>
                      <a:r>
                        <a:rPr lang="en-US" dirty="0" smtClean="0"/>
                        <a:t>DIFFERENT</a:t>
                      </a:r>
                      <a:r>
                        <a:rPr lang="en-US" baseline="0" dirty="0" smtClean="0"/>
                        <a:t> </a:t>
                      </a:r>
                    </a:p>
                    <a:p>
                      <a:r>
                        <a:rPr lang="en-US" baseline="0" dirty="0" smtClean="0"/>
                        <a:t>ASSUMPTIONS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r>
                        <a:rPr lang="en-US" baseline="30000" dirty="0" smtClean="0"/>
                        <a:t>ST</a:t>
                      </a:r>
                      <a:r>
                        <a:rPr lang="en-US" dirty="0" smtClean="0"/>
                        <a:t> PEACE</a:t>
                      </a:r>
                    </a:p>
                    <a:p>
                      <a:r>
                        <a:rPr lang="en-US" dirty="0" smtClean="0"/>
                        <a:t>No</a:t>
                      </a:r>
                      <a:r>
                        <a:rPr lang="en-US" baseline="0" dirty="0" smtClean="0"/>
                        <a:t> justice without peace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r>
                        <a:rPr lang="en-US" baseline="30000" dirty="0" smtClean="0"/>
                        <a:t>ST</a:t>
                      </a:r>
                      <a:r>
                        <a:rPr lang="en-US" dirty="0" smtClean="0"/>
                        <a:t> JUSTICE</a:t>
                      </a:r>
                    </a:p>
                    <a:p>
                      <a:r>
                        <a:rPr lang="en-US" dirty="0" smtClean="0"/>
                        <a:t>No peace without justice</a:t>
                      </a:r>
                      <a:endParaRPr lang="en-US" dirty="0"/>
                    </a:p>
                  </a:txBody>
                  <a:tcPr/>
                </a:tc>
              </a:tr>
              <a:tr h="1045535">
                <a:tc>
                  <a:txBody>
                    <a:bodyPr/>
                    <a:lstStyle/>
                    <a:p>
                      <a:r>
                        <a:rPr lang="en-US" dirty="0" smtClean="0"/>
                        <a:t>DIFFERENT </a:t>
                      </a:r>
                    </a:p>
                    <a:p>
                      <a:r>
                        <a:rPr lang="en-US" dirty="0" smtClean="0"/>
                        <a:t>METHODOLOGIES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Persuasion</a:t>
                      </a:r>
                    </a:p>
                    <a:p>
                      <a:r>
                        <a:rPr lang="en-US" dirty="0" smtClean="0"/>
                        <a:t>Conciliatory</a:t>
                      </a:r>
                    </a:p>
                    <a:p>
                      <a:r>
                        <a:rPr lang="en-US" dirty="0" smtClean="0"/>
                        <a:t>Pragmatic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Coercion</a:t>
                      </a:r>
                    </a:p>
                    <a:p>
                      <a:r>
                        <a:rPr lang="en-US" dirty="0" smtClean="0"/>
                        <a:t>Aggressive </a:t>
                      </a:r>
                    </a:p>
                    <a:p>
                      <a:r>
                        <a:rPr lang="en-US" dirty="0" smtClean="0"/>
                        <a:t>Principled</a:t>
                      </a:r>
                      <a:endParaRPr lang="en-US" dirty="0"/>
                    </a:p>
                  </a:txBody>
                  <a:tcPr/>
                </a:tc>
              </a:tr>
              <a:tr h="1359195">
                <a:tc>
                  <a:txBody>
                    <a:bodyPr/>
                    <a:lstStyle/>
                    <a:p>
                      <a:r>
                        <a:rPr lang="en-US" dirty="0" smtClean="0"/>
                        <a:t>DIFFERENT </a:t>
                      </a:r>
                    </a:p>
                    <a:p>
                      <a:r>
                        <a:rPr lang="en-US" dirty="0" smtClean="0"/>
                        <a:t>GOALS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Negative</a:t>
                      </a:r>
                      <a:r>
                        <a:rPr lang="en-US" baseline="0" dirty="0" smtClean="0"/>
                        <a:t> peace </a:t>
                      </a:r>
                    </a:p>
                    <a:p>
                      <a:r>
                        <a:rPr lang="en-US" dirty="0" smtClean="0"/>
                        <a:t>Stop</a:t>
                      </a:r>
                      <a:r>
                        <a:rPr lang="en-US" baseline="0" dirty="0" smtClean="0"/>
                        <a:t> the violence</a:t>
                      </a:r>
                    </a:p>
                    <a:p>
                      <a:r>
                        <a:rPr lang="en-US" baseline="0" dirty="0" smtClean="0"/>
                        <a:t>Reconcile needs &amp; interests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Positive peace</a:t>
                      </a:r>
                    </a:p>
                    <a:p>
                      <a:r>
                        <a:rPr lang="en-US" dirty="0" smtClean="0"/>
                        <a:t>Dispense justice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Punish the guilty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Transform the structures of discrimination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43834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838200"/>
          </a:xfrm>
        </p:spPr>
        <p:txBody>
          <a:bodyPr/>
          <a:lstStyle/>
          <a:p>
            <a:r>
              <a:rPr lang="en-US" dirty="0" smtClean="0"/>
              <a:t>What do they think of each other?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1931581"/>
              </p:ext>
            </p:extLst>
          </p:nvPr>
        </p:nvGraphicFramePr>
        <p:xfrm>
          <a:off x="457200" y="1447800"/>
          <a:ext cx="8382000" cy="52790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91000"/>
                <a:gridCol w="4191000"/>
              </a:tblGrid>
              <a:tr h="1289459"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PERCEPTIONS ABOUT </a:t>
                      </a:r>
                    </a:p>
                    <a:p>
                      <a:endParaRPr lang="en-US" baseline="0" dirty="0" smtClean="0"/>
                    </a:p>
                    <a:p>
                      <a:r>
                        <a:rPr lang="en-US" baseline="0" dirty="0" smtClean="0"/>
                        <a:t>CONFLICT RESOLUTION PRACTITIONERS 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PERCEPTIONS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ABOUT 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HUMAN RIGHTS ADVOCATES</a:t>
                      </a:r>
                      <a:endParaRPr lang="en-US" dirty="0"/>
                    </a:p>
                  </a:txBody>
                  <a:tcPr/>
                </a:tc>
              </a:tr>
              <a:tr h="694324">
                <a:tc>
                  <a:txBody>
                    <a:bodyPr/>
                    <a:lstStyle/>
                    <a:p>
                      <a:r>
                        <a:rPr lang="en-US" dirty="0" smtClean="0"/>
                        <a:t>Non-adversarial</a:t>
                      </a:r>
                    </a:p>
                    <a:p>
                      <a:r>
                        <a:rPr lang="en-US" dirty="0" smtClean="0"/>
                        <a:t>Valu</a:t>
                      </a:r>
                      <a:r>
                        <a:rPr lang="en-US" baseline="0" dirty="0" smtClean="0"/>
                        <a:t>e-neutral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Adversarial </a:t>
                      </a:r>
                    </a:p>
                    <a:p>
                      <a:r>
                        <a:rPr lang="en-US" dirty="0" smtClean="0"/>
                        <a:t>Judgmental</a:t>
                      </a:r>
                    </a:p>
                  </a:txBody>
                  <a:tcPr/>
                </a:tc>
              </a:tr>
              <a:tr h="991892">
                <a:tc>
                  <a:txBody>
                    <a:bodyPr/>
                    <a:lstStyle/>
                    <a:p>
                      <a:r>
                        <a:rPr lang="en-US" dirty="0" smtClean="0"/>
                        <a:t>Everything is</a:t>
                      </a:r>
                      <a:r>
                        <a:rPr lang="en-US" baseline="0" dirty="0" smtClean="0"/>
                        <a:t> negotiable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Outcome-directed,</a:t>
                      </a:r>
                      <a:r>
                        <a:rPr lang="en-US" baseline="0" dirty="0" smtClean="0"/>
                        <a:t> no concern for process</a:t>
                      </a:r>
                    </a:p>
                    <a:p>
                      <a:r>
                        <a:rPr lang="en-US" baseline="0" dirty="0" smtClean="0"/>
                        <a:t>Conversation-stoppers</a:t>
                      </a:r>
                      <a:endParaRPr lang="en-US" dirty="0"/>
                    </a:p>
                  </a:txBody>
                  <a:tcPr/>
                </a:tc>
              </a:tr>
              <a:tr h="694324">
                <a:tc>
                  <a:txBody>
                    <a:bodyPr/>
                    <a:lstStyle/>
                    <a:p>
                      <a:r>
                        <a:rPr lang="en-US" dirty="0" smtClean="0"/>
                        <a:t>All individuals</a:t>
                      </a:r>
                      <a:r>
                        <a:rPr lang="en-US" baseline="0" dirty="0" smtClean="0"/>
                        <a:t> are redeemable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Believers in the power of shame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  <a:tr h="402267">
                <a:tc>
                  <a:txBody>
                    <a:bodyPr/>
                    <a:lstStyle/>
                    <a:p>
                      <a:r>
                        <a:rPr lang="en-US" dirty="0" smtClean="0"/>
                        <a:t>Peace comes above everything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Justice comes above everything </a:t>
                      </a:r>
                      <a:endParaRPr lang="en-US" dirty="0"/>
                    </a:p>
                  </a:txBody>
                  <a:tcPr/>
                </a:tc>
              </a:tr>
              <a:tr h="40226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Absolutist </a:t>
                      </a:r>
                      <a:endParaRPr lang="en-US" dirty="0"/>
                    </a:p>
                  </a:txBody>
                  <a:tcPr/>
                </a:tc>
              </a:tr>
              <a:tr h="40226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Unwilling to consider</a:t>
                      </a:r>
                      <a:r>
                        <a:rPr lang="en-US" baseline="0" dirty="0" smtClean="0"/>
                        <a:t> non-HR issues</a:t>
                      </a:r>
                      <a:endParaRPr lang="en-US" dirty="0"/>
                    </a:p>
                  </a:txBody>
                  <a:tcPr/>
                </a:tc>
              </a:tr>
              <a:tr h="40226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CONFLICT</a:t>
                      </a:r>
                      <a:r>
                        <a:rPr lang="en-US" baseline="0" dirty="0" smtClean="0"/>
                        <a:t> PARTIES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70345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Human Rights and Conflict Prevention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5105400"/>
          </a:xfrm>
        </p:spPr>
        <p:txBody>
          <a:bodyPr/>
          <a:lstStyle/>
          <a:p>
            <a:r>
              <a:rPr lang="en-US" dirty="0" smtClean="0"/>
              <a:t>Human Rights as the </a:t>
            </a:r>
            <a:r>
              <a:rPr lang="en-US" b="1" dirty="0" smtClean="0"/>
              <a:t>CAUSE</a:t>
            </a:r>
            <a:r>
              <a:rPr lang="en-US" dirty="0" smtClean="0"/>
              <a:t> of conflict </a:t>
            </a:r>
          </a:p>
          <a:p>
            <a:pPr lvl="1"/>
            <a:r>
              <a:rPr lang="en-US" dirty="0" smtClean="0"/>
              <a:t>Request for respecting human rights can become violent</a:t>
            </a:r>
          </a:p>
          <a:p>
            <a:pPr lvl="1"/>
            <a:r>
              <a:rPr lang="en-US" dirty="0" smtClean="0"/>
              <a:t>Systematic Human Rights violations can lead to conflict </a:t>
            </a:r>
          </a:p>
          <a:p>
            <a:r>
              <a:rPr lang="en-US" dirty="0" smtClean="0"/>
              <a:t>Human Rights requests or violations – </a:t>
            </a:r>
            <a:r>
              <a:rPr lang="en-US" b="1" dirty="0" smtClean="0"/>
              <a:t>INDICATORS</a:t>
            </a:r>
            <a:r>
              <a:rPr lang="en-US" dirty="0" smtClean="0"/>
              <a:t> of rising tension for conflict prevention practitioners </a:t>
            </a:r>
          </a:p>
          <a:p>
            <a:endParaRPr lang="en-US" dirty="0" smtClean="0"/>
          </a:p>
          <a:p>
            <a:r>
              <a:rPr lang="en-US" dirty="0" smtClean="0"/>
              <a:t>Similarities: address problems before they erupt and spread</a:t>
            </a:r>
          </a:p>
          <a:p>
            <a:r>
              <a:rPr lang="en-US" dirty="0" smtClean="0"/>
              <a:t>Tensions:</a:t>
            </a:r>
          </a:p>
          <a:p>
            <a:pPr lvl="1"/>
            <a:r>
              <a:rPr lang="en-US" dirty="0" smtClean="0"/>
              <a:t>Public Blaming vs. Conciliatory-”Let’s work together”</a:t>
            </a:r>
          </a:p>
          <a:p>
            <a:pPr lvl="2"/>
            <a:r>
              <a:rPr lang="en-US" dirty="0" smtClean="0"/>
              <a:t>The problem is “them” vs. This is the problem-how do we all solve it? 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Change structures of discrimination vs. maintain structures of discrimination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538279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456</TotalTime>
  <Words>698</Words>
  <Application>Microsoft Office PowerPoint</Application>
  <PresentationFormat>On-screen Show (4:3)</PresentationFormat>
  <Paragraphs>157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Clarity</vt:lpstr>
      <vt:lpstr>Human rights, conflict resolution, and alternative dispute resolution (adr)</vt:lpstr>
      <vt:lpstr>Human Rights</vt:lpstr>
      <vt:lpstr>PowerPoint Presentation</vt:lpstr>
      <vt:lpstr>Conflict Resolution Phases</vt:lpstr>
      <vt:lpstr>Alternative Dispute Resolution (ADR)</vt:lpstr>
      <vt:lpstr>Human Rights and Conflict Resolution</vt:lpstr>
      <vt:lpstr>Human Rights and CR Differences</vt:lpstr>
      <vt:lpstr>What do they think of each other? </vt:lpstr>
      <vt:lpstr>Human Rights and Conflict Prevention</vt:lpstr>
      <vt:lpstr>Human Rights and Conflict Management</vt:lpstr>
      <vt:lpstr>Human Rights – Symptoms of Conflict</vt:lpstr>
      <vt:lpstr>Human Rights – Causes of Conflict</vt:lpstr>
      <vt:lpstr>Next Sessions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Human rights, conflict resolution, and alternative dispute resolution (adr)</dc:title>
  <dc:creator>Alexandru</dc:creator>
  <cp:lastModifiedBy>Alexandru Balas</cp:lastModifiedBy>
  <cp:revision>12</cp:revision>
  <dcterms:created xsi:type="dcterms:W3CDTF">2011-01-05T18:26:05Z</dcterms:created>
  <dcterms:modified xsi:type="dcterms:W3CDTF">2014-08-04T19:44:40Z</dcterms:modified>
</cp:coreProperties>
</file>